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</p:sldMasterIdLst>
  <p:handoutMasterIdLst>
    <p:handoutMasterId r:id="rId11"/>
  </p:handoutMasterIdLst>
  <p:sldIdLst>
    <p:sldId id="256" r:id="rId6"/>
    <p:sldId id="270" r:id="rId7"/>
    <p:sldId id="267" r:id="rId8"/>
    <p:sldId id="269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E4"/>
    <a:srgbClr val="DFDBC9"/>
    <a:srgbClr val="2E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AB4BC-C446-4CAE-89DA-C333B9D4CA74}" v="2" dt="2026-03-13T19:28:37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inimized" horzBarState="maximized">
    <p:restoredLeft sz="9613" autoAdjust="0"/>
    <p:restoredTop sz="96283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374" y="96"/>
      </p:cViewPr>
      <p:guideLst>
        <p:guide orient="horz" pos="2160"/>
        <p:guide pos="4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ox" userId="2d323f8b-28c8-43fb-928d-d68ce55008ad" providerId="ADAL" clId="{784B2AF0-BA3E-42DC-B346-E6E13EEE69CA}"/>
    <pc:docChg chg="undo custSel modMainMaster">
      <pc:chgData name="Joel Cox" userId="2d323f8b-28c8-43fb-928d-d68ce55008ad" providerId="ADAL" clId="{784B2AF0-BA3E-42DC-B346-E6E13EEE69CA}" dt="2026-03-13T19:33:02.949" v="7" actId="20577"/>
      <pc:docMkLst>
        <pc:docMk/>
      </pc:docMkLst>
      <pc:sldMasterChg chg="modSldLayout">
        <pc:chgData name="Joel Cox" userId="2d323f8b-28c8-43fb-928d-d68ce55008ad" providerId="ADAL" clId="{784B2AF0-BA3E-42DC-B346-E6E13EEE69CA}" dt="2026-03-13T19:33:02.949" v="7" actId="20577"/>
        <pc:sldMasterMkLst>
          <pc:docMk/>
          <pc:sldMasterMk cId="3158847159" sldId="2147483648"/>
        </pc:sldMasterMkLst>
        <pc:sldLayoutChg chg="modSp mod">
          <pc:chgData name="Joel Cox" userId="2d323f8b-28c8-43fb-928d-d68ce55008ad" providerId="ADAL" clId="{784B2AF0-BA3E-42DC-B346-E6E13EEE69CA}" dt="2026-03-13T19:33:02.949" v="7" actId="20577"/>
          <pc:sldLayoutMkLst>
            <pc:docMk/>
            <pc:sldMasterMk cId="3158847159" sldId="2147483648"/>
            <pc:sldLayoutMk cId="159058377" sldId="2147483677"/>
          </pc:sldLayoutMkLst>
          <pc:graphicFrameChg chg="mod modGraphic">
            <ac:chgData name="Joel Cox" userId="2d323f8b-28c8-43fb-928d-d68ce55008ad" providerId="ADAL" clId="{784B2AF0-BA3E-42DC-B346-E6E13EEE69CA}" dt="2026-03-13T19:33:02.949" v="7" actId="20577"/>
            <ac:graphicFrameMkLst>
              <pc:docMk/>
              <pc:sldMasterMk cId="3158847159" sldId="2147483648"/>
              <pc:sldLayoutMk cId="159058377" sldId="2147483677"/>
              <ac:graphicFrameMk id="12" creationId="{F0D41F0D-2260-DFA5-49D5-5078CFFF5D2E}"/>
            </ac:graphicFrameMkLst>
          </pc:graphicFrame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9C62228-7F90-8AC2-E150-0CA034B93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35E1D0-831D-6980-05A2-DE7D6769D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737D-02E0-4FA4-88B2-C58E30722B39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84BF2F-3BFA-004E-2231-914AF1E82B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B773C53-EB9B-CF2D-8A33-8F6863824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F607-A252-4D56-A37B-80A5385E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6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>
            <a:extLst>
              <a:ext uri="{FF2B5EF4-FFF2-40B4-BE49-F238E27FC236}">
                <a16:creationId xmlns:a16="http://schemas.microsoft.com/office/drawing/2014/main" id="{36B4A6DF-B53C-9511-9EDC-1E7C144B1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" y="0"/>
            <a:ext cx="2692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A96D0361-3C0B-31CD-E22C-8109E1CBE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>
          <a:xfrm>
            <a:off x="431958" y="5278800"/>
            <a:ext cx="1473565" cy="1146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 12">
            <a:extLst>
              <a:ext uri="{FF2B5EF4-FFF2-40B4-BE49-F238E27FC236}">
                <a16:creationId xmlns:a16="http://schemas.microsoft.com/office/drawing/2014/main" id="{37FDD102-A98C-8837-363D-9009BE00372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38610161"/>
              </p:ext>
            </p:extLst>
          </p:nvPr>
        </p:nvGraphicFramePr>
        <p:xfrm>
          <a:off x="3263884" y="224728"/>
          <a:ext cx="8496158" cy="640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158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</a:tblGrid>
              <a:tr h="2034663">
                <a:tc>
                  <a:txBody>
                    <a:bodyPr/>
                    <a:lstStyle/>
                    <a:p>
                      <a:pPr algn="ctr"/>
                      <a:r>
                        <a:rPr lang="da-DK" sz="3600" dirty="0"/>
                        <a:t>SYMPOSIA ORDER FORM</a:t>
                      </a:r>
                      <a:endParaRPr lang="da-DK" sz="3600" b="1" i="0" cap="all" baseline="0" dirty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1955723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Nationale Light" panose="02000305040000020003" pitchFamily="2" charset="77"/>
                        </a:rPr>
                        <a:t>Please find the following catering options available to serve during your symposium.</a:t>
                      </a:r>
                    </a:p>
                    <a:p>
                      <a:pPr algn="ctr"/>
                      <a:r>
                        <a:rPr lang="en-US" sz="1200" b="0" i="0" dirty="0">
                          <a:latin typeface="Nationale Light" panose="02000305040000020003" pitchFamily="2" charset="77"/>
                        </a:rPr>
                        <a:t>Please remember to input all data on page 2 and the selected items,  so we can properly process and deliver your order.</a:t>
                      </a:r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Once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you have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selected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, please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place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your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order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to: ISPPD2026meetings@bellacenter.dk</a:t>
                      </a:r>
                    </a:p>
                    <a:p>
                      <a:pPr algn="ctr"/>
                      <a:endParaRPr lang="da-DK" dirty="0"/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01738"/>
                  </a:ext>
                </a:extLst>
              </a:tr>
              <a:tr h="21787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/>
                    </a:p>
                    <a:p>
                      <a:pPr algn="ctr"/>
                      <a:endParaRPr lang="en-US" sz="1200" b="1" i="0" noProof="0" dirty="0"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endParaRPr lang="en-US" sz="700" b="1" i="0" noProof="0" dirty="0"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r>
                        <a:rPr lang="en-US" sz="1200" b="1" i="0" noProof="0" dirty="0">
                          <a:latin typeface="Nationale ExtraBold" panose="02000505040000020003" pitchFamily="2" charset="77"/>
                        </a:rPr>
                        <a:t>GENERAL TERMS &amp; CONDITIONS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ensure that you order your services no later than 1 month prior to the event, as all ordered services and area rental will be invoiced and must be prepaid before the event. 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Orders received up until 14 days prior to the event will be subject to a surcharge of 25%. 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note that orders received within 14 days prior to the event start cannot be guaranteed.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inform us of any special dietary requirements no later than 10 days before the scheduled date.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note that the prices mentioned are in EURO, excluding VAT, and include delivery and cleaning.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An event may be cancelled without any cost up to 10 days prior to the first scheduled event day.</a:t>
                      </a: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E901C-7D80-FE12-B343-BE4F938D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6E9F9D-5558-0333-3762-94F61043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A7E521-806F-12C6-26F1-196348A6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DE263F9-BF28-81A1-3F79-035B0C21F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99B01B-FEB6-F47B-4385-E4E9123FB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4F51BA3-A2D5-C9E1-A424-1CAEAC96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444FD5-791A-4AFA-DA41-54048129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974B775-C09D-87E0-7569-1FB4A14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F77B7-F280-CD90-72C9-9E0111CF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213A4A7-88C1-1176-84BA-0E54C060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B95219C-7B79-18B0-F768-865B7FC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BD79C0-4757-88B2-72AC-81382FD8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D098A50-D2F4-067F-EB21-7630882E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AA3605-39EB-623B-0812-630D8CD8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F59738-FAD7-C598-D974-3BBD79E5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53B7A-4897-B479-8F8B-F68A92C6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0D5A42-A04C-9508-CF49-E2FCCB46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4F8432-DEF8-1602-F14B-87ADFAB9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3364DF-D508-2186-E522-522F0349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BCF5A8-03B2-2365-9E34-DD904F8E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B60837E-A29F-D436-EAB8-D3810839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5CBF-5C01-638F-3C43-795DB6D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AE0EF50-D2A2-5E55-A873-672D876EE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D617C3-7948-2B60-390B-646F32859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52DD39-78AA-B824-16EB-9F37B3E3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068374-C026-292D-78AC-EDA28BBD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E7F44B-8AF8-84D5-A6D3-82043D9E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C3573-4FDF-F4AB-AC77-7E9FE09F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9066645-EBC4-673B-8B66-4F021F0EB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EA3B65-0D14-3E63-305A-DB9ED7C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66A6BC-D6D8-1F21-56BF-DE58D38C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DD8BA9-39D0-EF32-3549-4678C1F1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7AA6D08-3D2F-72DF-9AFD-74A0FE744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11650DD-4DF6-0C9F-DB30-51F489BC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393360-5FAE-B580-93DE-4076F10F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25CE36-0BFA-5587-C04C-C975BB2B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11A728-E400-5D6C-D50D-D0F2071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_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">
            <a:extLst>
              <a:ext uri="{FF2B5EF4-FFF2-40B4-BE49-F238E27FC236}">
                <a16:creationId xmlns:a16="http://schemas.microsoft.com/office/drawing/2014/main" id="{BFD3155D-E905-FCE1-438B-9DBDFFCE4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3"/>
            <a:ext cx="2700000" cy="687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CA9478B-3B06-3D37-3D6F-B1E51AC97046}"/>
              </a:ext>
            </a:extLst>
          </p:cNvPr>
          <p:cNvSpPr txBox="1"/>
          <p:nvPr userDrawn="1"/>
        </p:nvSpPr>
        <p:spPr>
          <a:xfrm>
            <a:off x="3303614" y="1361440"/>
            <a:ext cx="3898697" cy="37072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i="0" dirty="0">
                <a:latin typeface="Nationale ExtraBold" panose="02000505040000020003" pitchFamily="2" charset="77"/>
              </a:rPr>
              <a:t>MEETING DETAILS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Date: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Room number: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Start and end time: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Room setup:</a:t>
            </a:r>
            <a:br>
              <a:rPr lang="en-US" sz="1200" b="0" i="0" dirty="0">
                <a:latin typeface="Nationale Medium" panose="02000505040000020003" pitchFamily="2" charset="77"/>
              </a:rPr>
            </a:br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Text for door sign: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Number of people: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Other: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971F65F-BEEC-831C-FF71-0105D52A2F62}"/>
              </a:ext>
            </a:extLst>
          </p:cNvPr>
          <p:cNvSpPr txBox="1"/>
          <p:nvPr userDrawn="1"/>
        </p:nvSpPr>
        <p:spPr>
          <a:xfrm>
            <a:off x="3303614" y="5982226"/>
            <a:ext cx="8448119" cy="7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5D272A4-E687-E217-18FC-7E90283285D0}"/>
              </a:ext>
            </a:extLst>
          </p:cNvPr>
          <p:cNvSpPr txBox="1"/>
          <p:nvPr userDrawn="1"/>
        </p:nvSpPr>
        <p:spPr>
          <a:xfrm>
            <a:off x="3274652" y="5648031"/>
            <a:ext cx="2784077" cy="2669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b="1" i="0" dirty="0">
                <a:latin typeface="Nationale ExtraBold" panose="02000505040000020003" pitchFamily="2" charset="77"/>
              </a:rPr>
              <a:t>YOUR COMMENTS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ladsholder til titel 1">
            <a:extLst>
              <a:ext uri="{FF2B5EF4-FFF2-40B4-BE49-F238E27FC236}">
                <a16:creationId xmlns:a16="http://schemas.microsoft.com/office/drawing/2014/main" id="{4923B3E1-891E-2F50-8B09-0C273D2EC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749" y="1878534"/>
            <a:ext cx="3420000" cy="25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200" b="0" i="0" cap="none" baseline="0">
                <a:latin typeface="Nationale Light" panose="02000305040000020003" pitchFamily="2" charset="77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A236823F-CFE8-A4D6-CF69-BC00BAB1C4C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27943" y="2299156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D871BA09-BA67-DDBF-F97F-5DCA5EAD14F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27943" y="2665555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B2E87FC6-9C3D-188E-6D01-A6937F00411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727943" y="3031954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68BCF647-9E51-5E40-0D6F-DD5C0A421E8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43013" y="1928150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1AA53C43-DF3D-487E-E0E6-F198F1B76F0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43013" y="2293595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62EC43-CD32-A701-7F8A-ED99E0AEE2C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43013" y="2659040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FCF519-F158-A4BE-D4FD-C46EAFB9DA2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10084" y="302448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C35F885-E113-311C-A1AF-BD4BF7501E2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910084" y="338993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5FD7EDAA-AA2C-776F-6809-518893FCC04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10084" y="375537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3F033E23-C58A-56CA-6564-30176ECAD95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10084" y="412082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7DEBEF51-F408-4D56-86A5-F3BED6D9713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910084" y="448626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DA901D3C-5D53-08E6-7DB9-67BF3C77C4C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910084" y="485171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298487E0-0AC0-4D82-2EE7-FB288E6C6BC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126908" y="5217155"/>
            <a:ext cx="2624825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CE41C805-60EB-CE13-8B5B-A4EC7E5D90F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366977" y="6039543"/>
            <a:ext cx="8328838" cy="660486"/>
          </a:xfr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34789FB3-76A2-AD30-1970-A0E458BCAA2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727943" y="3398353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2A9829B7-42FA-27BF-635E-D7F16DF31020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727943" y="3764753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D2D7E9A7-35DC-60F2-AAFE-3E13C39D1FE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3870960" y="4130198"/>
            <a:ext cx="3298789" cy="973512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EAFF0D9-4CFF-200B-3FAA-B604363B17B9}"/>
              </a:ext>
            </a:extLst>
          </p:cNvPr>
          <p:cNvSpPr txBox="1"/>
          <p:nvPr userDrawn="1"/>
        </p:nvSpPr>
        <p:spPr>
          <a:xfrm>
            <a:off x="7458452" y="1414156"/>
            <a:ext cx="4237363" cy="40007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i="0" dirty="0">
                <a:latin typeface="Nationale ExtraBold" panose="02000505040000020003" pitchFamily="2" charset="77"/>
              </a:rPr>
              <a:t>INVOICE DETAILS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Contact: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Company: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Address: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Postal code &amp; city: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Country: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Telephone no.: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Email address: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Onsite contact: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Invoice / PO no.: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Invoice email address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VAT. no.: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D74A80-18FA-E363-47DA-A52C7ED912CD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910084" y="5543398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72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667696"/>
              </p:ext>
            </p:extLst>
          </p:nvPr>
        </p:nvGraphicFramePr>
        <p:xfrm>
          <a:off x="3311060" y="1677056"/>
          <a:ext cx="8496158" cy="455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752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450034">
                  <a:extLst>
                    <a:ext uri="{9D8B030D-6E8A-4147-A177-3AD203B41FA5}">
                      <a16:colId xmlns:a16="http://schemas.microsoft.com/office/drawing/2014/main" val="2964643428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844195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1075197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</a:tblGrid>
              <a:tr h="794608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 dirty="0">
                          <a:latin typeface="Nationale ExtraBold" panose="02000505040000020003" pitchFamily="2" charset="77"/>
                        </a:rPr>
                        <a:t>BREAKFAST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 b="1" i="0" cap="all" baseline="0" dirty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 dirty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 dirty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 dirty="0"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794608">
                <a:tc>
                  <a:txBody>
                    <a:bodyPr/>
                    <a:lstStyle/>
                    <a:p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1" i="0" cap="all" baseline="0" dirty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  <a:p>
                      <a:endParaRPr lang="da-DK" sz="1200" b="1" i="0" cap="all" baseline="0" dirty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 dirty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79460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Nationale Light" panose="02000305040000020003" pitchFamily="50" charset="0"/>
                        </a:rPr>
                        <a:t>BREAKFAST BAG</a:t>
                      </a:r>
                      <a:br>
                        <a:rPr lang="en-US" sz="1600" dirty="0">
                          <a:latin typeface="Nationale Light" panose="02000305040000020003" pitchFamily="50" charset="0"/>
                        </a:rPr>
                      </a:br>
                      <a:r>
                        <a:rPr lang="en-US" sz="1400" dirty="0" err="1">
                          <a:latin typeface="Nationale Light" panose="02000305040000020003" pitchFamily="50" charset="0"/>
                        </a:rPr>
                        <a:t>Bag</a:t>
                      </a:r>
                      <a:r>
                        <a:rPr lang="en-US" sz="1400" dirty="0">
                          <a:latin typeface="Nationale Light" panose="02000305040000020003" pitchFamily="50" charset="0"/>
                        </a:rPr>
                        <a:t> with croissant, bread, cheese, butter	 </a:t>
                      </a:r>
                      <a:br>
                        <a:rPr lang="en-US" sz="1400" dirty="0">
                          <a:latin typeface="Nationale Light" panose="02000305040000020003" pitchFamily="50" charset="0"/>
                        </a:rPr>
                      </a:br>
                      <a:r>
                        <a:rPr lang="en-US" sz="1400" dirty="0">
                          <a:latin typeface="Nationale Light" panose="02000305040000020003" pitchFamily="50" charset="0"/>
                        </a:rPr>
                        <a:t>fresh fruit and juice.</a:t>
                      </a:r>
                      <a:endParaRPr lang="da-DK" sz="1600" dirty="0">
                        <a:latin typeface="Nationale Light" panose="02000305040000020003" pitchFamily="50" charset="0"/>
                      </a:endParaRPr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dirty="0">
                        <a:latin typeface="Nationale Light" panose="02000305040000020003" pitchFamily="50" charset="0"/>
                      </a:endParaRPr>
                    </a:p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€ 14,18</a:t>
                      </a:r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819425">
                <a:tc>
                  <a:txBody>
                    <a:bodyPr/>
                    <a:lstStyle/>
                    <a:p>
                      <a:pPr fontAlgn="base"/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MORNING BREAK</a:t>
                      </a:r>
                    </a:p>
                    <a:p>
                      <a:pPr fontAlgn="base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Delicious buffet of freshly brewed coffee, tea and juice, a  selection of fresh fruit, crudité, bread, cheese, charcuterie, jam, smoothies and pastry.</a:t>
                      </a:r>
                    </a:p>
                    <a:p>
                      <a:pPr fontAlgn="base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Nationale Light" panose="02000305040000020003" pitchFamily="50" charset="0"/>
                      </a:endParaRPr>
                    </a:p>
                    <a:p>
                      <a:endParaRPr lang="da-DK" dirty="0">
                        <a:latin typeface="Nationale Light" panose="02000305040000020003" pitchFamily="50" charset="0"/>
                      </a:endParaRPr>
                    </a:p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€ 20,94</a:t>
                      </a:r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01738"/>
                  </a:ext>
                </a:extLst>
              </a:tr>
              <a:tr h="794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Nationale Light" panose="02000305040000020003" pitchFamily="50" charset="0"/>
                        </a:rPr>
                        <a:t>COFFEE &amp; TEA </a:t>
                      </a: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400" dirty="0" err="1">
                          <a:latin typeface="Nationale Light" panose="02000305040000020003" pitchFamily="50" charset="0"/>
                        </a:rPr>
                        <a:t>one</a:t>
                      </a: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400" dirty="0" err="1">
                          <a:latin typeface="Nationale Light" panose="02000305040000020003" pitchFamily="50" charset="0"/>
                        </a:rPr>
                        <a:t>serving</a:t>
                      </a: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 30min </a:t>
                      </a:r>
                      <a:r>
                        <a:rPr lang="da-DK" sz="1400" dirty="0" err="1">
                          <a:latin typeface="Nationale Light" panose="02000305040000020003" pitchFamily="50" charset="0"/>
                        </a:rPr>
                        <a:t>pp</a:t>
                      </a: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Inc </a:t>
                      </a:r>
                      <a:r>
                        <a:rPr lang="da-DK" sz="1400" dirty="0" err="1">
                          <a:latin typeface="Nationale Light" panose="02000305040000020003" pitchFamily="50" charset="0"/>
                        </a:rPr>
                        <a:t>milk</a:t>
                      </a: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 &amp; </a:t>
                      </a:r>
                      <a:r>
                        <a:rPr lang="da-DK" sz="1400" dirty="0" err="1">
                          <a:latin typeface="Nationale Light" panose="02000305040000020003" pitchFamily="50" charset="0"/>
                        </a:rPr>
                        <a:t>sugar</a:t>
                      </a:r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€ 5,00</a:t>
                      </a:r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</a:tbl>
          </a:graphicData>
        </a:graphic>
      </p:graphicFrame>
      <p:pic>
        <p:nvPicPr>
          <p:cNvPr id="11" name="Image 2">
            <a:extLst>
              <a:ext uri="{FF2B5EF4-FFF2-40B4-BE49-F238E27FC236}">
                <a16:creationId xmlns:a16="http://schemas.microsoft.com/office/drawing/2014/main" id="{BFD3155D-E905-FCE1-438B-9DBDFFCE4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" y="2783"/>
            <a:ext cx="2699165" cy="687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189BA170-6A0C-7F48-64CE-8422F99040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35" hasCustomPrompt="1"/>
          </p:nvPr>
        </p:nvSpPr>
        <p:spPr>
          <a:xfrm>
            <a:off x="8969142" y="3363700"/>
            <a:ext cx="892705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DC5E4AEB-CE4D-355A-0497-B605A71261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36" hasCustomPrompt="1"/>
          </p:nvPr>
        </p:nvSpPr>
        <p:spPr>
          <a:xfrm>
            <a:off x="9936590" y="3363700"/>
            <a:ext cx="76274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6320B40B-A6D0-4EDB-26F5-F958AA2302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38" hasCustomPrompt="1"/>
          </p:nvPr>
        </p:nvSpPr>
        <p:spPr>
          <a:xfrm>
            <a:off x="8948661" y="4119073"/>
            <a:ext cx="892705" cy="1222071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090FD4C0-6CF4-BBC0-9D8E-39C401C3A9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39" hasCustomPrompt="1"/>
          </p:nvPr>
        </p:nvSpPr>
        <p:spPr>
          <a:xfrm>
            <a:off x="9905653" y="4119073"/>
            <a:ext cx="793684" cy="1222071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72BF1A1E-C7BF-9516-55CD-A2C139FD6E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41" hasCustomPrompt="1"/>
          </p:nvPr>
        </p:nvSpPr>
        <p:spPr>
          <a:xfrm>
            <a:off x="8948663" y="5476724"/>
            <a:ext cx="892704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B087A553-1BEB-3C28-4DAD-8570AE611A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42" hasCustomPrompt="1"/>
          </p:nvPr>
        </p:nvSpPr>
        <p:spPr>
          <a:xfrm>
            <a:off x="10716429" y="3353184"/>
            <a:ext cx="1026505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39BDE59-6CC3-AEDA-3C74-F0563C433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699165" cy="6875233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1E65BFF4-055B-777B-40A6-63A72F400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50" hasCustomPrompt="1"/>
          </p:nvPr>
        </p:nvSpPr>
        <p:spPr>
          <a:xfrm>
            <a:off x="9905652" y="5462857"/>
            <a:ext cx="793684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52EEF10B-B65A-507C-DB34-045B311EF7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51" hasCustomPrompt="1"/>
          </p:nvPr>
        </p:nvSpPr>
        <p:spPr>
          <a:xfrm>
            <a:off x="10763624" y="4119072"/>
            <a:ext cx="1026505" cy="1222071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D385E2B-28D9-B22F-EB04-73DD3890FC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52" hasCustomPrompt="1"/>
          </p:nvPr>
        </p:nvSpPr>
        <p:spPr>
          <a:xfrm>
            <a:off x="10740024" y="5485063"/>
            <a:ext cx="1026505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05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0BE97E-788A-E7A0-F65E-F79F93B41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3"/>
          <a:stretch/>
        </p:blipFill>
        <p:spPr>
          <a:xfrm>
            <a:off x="417" y="-65455"/>
            <a:ext cx="2699165" cy="6986833"/>
          </a:xfrm>
          <a:prstGeom prst="rect">
            <a:avLst/>
          </a:prstGeom>
        </p:spPr>
      </p:pic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246726"/>
              </p:ext>
            </p:extLst>
          </p:nvPr>
        </p:nvGraphicFramePr>
        <p:xfrm>
          <a:off x="3378453" y="977730"/>
          <a:ext cx="8406647" cy="477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179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217366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1209664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1224219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  <a:gridCol w="1224219">
                  <a:extLst>
                    <a:ext uri="{9D8B030D-6E8A-4147-A177-3AD203B41FA5}">
                      <a16:colId xmlns:a16="http://schemas.microsoft.com/office/drawing/2014/main" val="537729419"/>
                    </a:ext>
                  </a:extLst>
                </a:gridCol>
              </a:tblGrid>
              <a:tr h="505886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 dirty="0">
                          <a:latin typeface="Nationale ExtraBold" panose="02000505040000020003" pitchFamily="2" charset="77"/>
                        </a:rPr>
                        <a:t>LUNCH &amp; RECEPTION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 dirty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 dirty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kern="1200" cap="all" baseline="0" dirty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 dirty="0">
                        <a:solidFill>
                          <a:schemeClr val="bg1"/>
                        </a:solidFill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97742"/>
                  </a:ext>
                </a:extLst>
              </a:tr>
              <a:tr h="712887">
                <a:tc>
                  <a:txBody>
                    <a:bodyPr/>
                    <a:lstStyle/>
                    <a:p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kern="120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b="1" i="0" cap="all" baseline="0" dirty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r>
                        <a:rPr lang="da-DK" sz="1200" b="1" i="0" cap="all" baseline="0" dirty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 dirty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  <a:p>
                      <a:pPr algn="ctr"/>
                      <a:endParaRPr lang="da-DK" sz="800" b="0" i="0" cap="all" baseline="0" dirty="0">
                        <a:solidFill>
                          <a:schemeClr val="bg1"/>
                        </a:solidFill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136378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LUNCH BAG -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Chefs choice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(selections will be shared with you )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Includes a delicious sandwich or salad, 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2 small snacks e.g. raw cube, muffin or little bag of chips.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one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pcs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of fruit and a bottle of water. </a:t>
                      </a:r>
                    </a:p>
                    <a:p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Delivered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on a trolley, No service or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setup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included</a:t>
                      </a:r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2800" dirty="0">
                        <a:latin typeface="Nationale Light" panose="02000305040000020003" pitchFamily="50" charset="0"/>
                      </a:endParaRPr>
                    </a:p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€ 23,24</a:t>
                      </a:r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743883"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SANDWICH MIX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per piece</a:t>
                      </a:r>
                    </a:p>
                    <a:p>
                      <a:pPr fontAlgn="base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A selection of mix wrapped sandwiches </a:t>
                      </a:r>
                    </a:p>
                    <a:p>
                      <a:pPr fontAlgn="base"/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with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delicious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fillings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Delivered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, No service or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setup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included</a:t>
                      </a:r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dirty="0">
                        <a:latin typeface="Nationale Light" panose="02000305040000020003" pitchFamily="50" charset="0"/>
                      </a:endParaRPr>
                    </a:p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€ 12,83</a:t>
                      </a:r>
                    </a:p>
                  </a:txBody>
                  <a:tcPr anchor="ctr"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01738"/>
                  </a:ext>
                </a:extLst>
              </a:tr>
              <a:tr h="843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SOFT DRINKS </a:t>
                      </a:r>
                      <a:r>
                        <a:rPr lang="da-DK" sz="14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- on consumption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Coke, Zero, Sprite, Fanta, Water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latin typeface="Nationale Light" panose="02000305040000020003" pitchFamily="50" charset="0"/>
                      </a:endParaRPr>
                    </a:p>
                    <a:p>
                      <a:pPr algn="ctr"/>
                      <a:r>
                        <a:rPr lang="da-DK" dirty="0">
                          <a:latin typeface="Nationale Light" panose="02000305040000020003" pitchFamily="50" charset="0"/>
                        </a:rPr>
                        <a:t>€ 4,46</a:t>
                      </a:r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24838"/>
                  </a:ext>
                </a:extLst>
              </a:tr>
            </a:tbl>
          </a:graphicData>
        </a:graphic>
      </p:graphicFrame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189BA170-6A0C-7F48-64CE-8422F99040F4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37084" y="2288198"/>
            <a:ext cx="1152196" cy="106174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DC5E4AEB-CE4D-355A-0497-B605A71261E8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137084" y="4939198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090FD4C0-6CF4-BBC0-9D8E-39C401C3A9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137085" y="4127755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B9CA7DDF-C6C2-5222-175B-13EFCD649E52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9373447" y="2276092"/>
            <a:ext cx="1152196" cy="106174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B55D7D-BBAF-F1D3-1F3F-5073AB6A252A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10574995" y="2288198"/>
            <a:ext cx="1152196" cy="106174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45007AAB-DF05-1B4F-C83F-43728FB65E83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9362941" y="4127755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58724AF-8F63-6235-0CAE-42DB547CD68A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10577842" y="4127755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F04A1B65-543A-ADF4-D7DC-3CB0339A3B38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9384994" y="4935433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6AF1E132-8B52-0C13-318D-988B434E0574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10574995" y="4939198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write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347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>
            <a:extLst>
              <a:ext uri="{FF2B5EF4-FFF2-40B4-BE49-F238E27FC236}">
                <a16:creationId xmlns:a16="http://schemas.microsoft.com/office/drawing/2014/main" id="{A96D0361-3C0B-31CD-E22C-8109E1CBE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>
          <a:xfrm>
            <a:off x="431958" y="5278800"/>
            <a:ext cx="1473565" cy="114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07033BD-739A-7410-D071-375FAAE38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94" y="1862532"/>
            <a:ext cx="2332726" cy="4907280"/>
          </a:xfrm>
          <a:prstGeom prst="rect">
            <a:avLst/>
          </a:prstGeom>
        </p:spPr>
      </p:pic>
      <p:pic>
        <p:nvPicPr>
          <p:cNvPr id="4" name="Picture 6" descr="A picture containing vegetable, plant, fresh, arranged&#10;&#10;Description automatically generated">
            <a:extLst>
              <a:ext uri="{FF2B5EF4-FFF2-40B4-BE49-F238E27FC236}">
                <a16:creationId xmlns:a16="http://schemas.microsoft.com/office/drawing/2014/main" id="{F608C0F9-4C45-C1D6-54E6-277198038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90" y="161551"/>
            <a:ext cx="2642656" cy="160947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3466172-FB89-775F-F71E-AA001E93CD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02857" y="161551"/>
            <a:ext cx="2640174" cy="36969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2548A00-C8AD-81BC-8634-C784D158E0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89969" y="4143221"/>
            <a:ext cx="2006633" cy="2553228"/>
          </a:xfrm>
          <a:prstGeom prst="rect">
            <a:avLst/>
          </a:prstGeom>
        </p:spPr>
      </p:pic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12593AE2-19BA-69D1-3994-38C88894E1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04751" y="2759438"/>
            <a:ext cx="3721131" cy="317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6EC0E-83C7-E5B4-6895-BA4F038C8B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90691" y="272646"/>
            <a:ext cx="1942108" cy="20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5DFC0-E9CE-5E23-83E8-6368B49DE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9BA61B-DC05-E245-EB15-D3E96ACBB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EED3A-02C2-492E-7CD7-CE582B83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F0F6D4-5726-39F6-EB14-E7B7065F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ECEEB0-C68D-7DEA-5090-A07A2EE4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0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0A10D-D434-BE09-9367-F3594679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F055FE-981E-3634-BD1A-D5A5E7E6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3925A3-70A6-BBC1-C22E-CC69A450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416CF8-D213-D0C8-6B10-C759EF51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9567A6-6A6B-1571-37E8-6CA12B62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90C26-A2AB-478C-6F28-E43D259B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81BC6F-96A1-73F6-F0CA-1FFAE76B3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5CF030-D22E-037F-0C36-0EBACB43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5B339-64C0-9A23-2F2B-81A9A3C6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813D28-FDFB-5699-5B3C-23993C22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15BA3-D369-D13D-DC14-D5CBA12D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BEDD41-A4DC-2E00-C9F6-1B510C304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F415E9C-9B05-85F4-CFAC-9B857A12B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226E2F-A524-71BA-F507-CB908A5F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0C4443A-7EF9-1BF6-53BA-45BCBF2F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F9975-AEA6-F195-6D74-9E136271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C4794F-4A89-DBA5-81F1-BFE2D44D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8EC107-EDA6-CAF4-5752-D56D0F72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EC95A1-51AD-A847-7D3A-847033567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3A15-C166-2143-8B88-D1A6526424D3}" type="datetimeFigureOut">
              <a:rPr lang="da-DK" smtClean="0"/>
              <a:t>13-03-2026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AB0B9D-0269-25A1-9ECC-2746E7DE6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5ABFD9-D60A-A91F-0DF8-E6CCD13D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02C9-9A5C-D74E-8C7D-AD9BE93A29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8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7797E4A-53A2-F8F6-8937-53F6554A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CACCA3-A4AD-B088-7ACC-D83481D87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17BA1C-371E-3366-4E63-3E4F65790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941D-909C-4E1A-A951-5D9E36B3A5C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CFED96-FC87-837D-1CB2-E805C2C71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EC3BB1-8ABC-5DCF-217B-1D3BB07E5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981D-6C84-458C-A8AB-DEED6B99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7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F3732-4920-40FD-1B21-5E3D77B1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5F75AF-3C0B-BA8B-2F40-94C1A134576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73CFCB1-8882-8588-00AE-4A0451771A1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E72621D-4E03-EBBD-5361-A675A7674672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BE5D67B-9DFE-A4D3-B0EE-1BC08DF1290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656711B-F819-CD20-7D86-8985B31E09D8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52FE450B-0CB8-C17A-A058-88FAF6DB20E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2387336-756D-4447-6A20-44E58888CFB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7AA25A4-BCF7-7816-7C9D-E9BBDB87229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25F8F25-BDCE-DCFB-D12C-5F5BA3CC37D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7B3AA06-D994-0C6B-83CF-7527C804427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CCE9ACB-214A-2AEE-43C6-DE8F6C7D3AAF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26296B16-B76A-E852-F03C-20716A1CF089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A5302E3-7AFC-E749-EB0B-3C059857A8B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944FFDD7-8137-3756-2956-3E63E7661788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69C3A5FF-9278-2E68-77AC-55FE816C7D46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43FF265-5909-E18B-31DB-D8AF8DDFEDD1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1532CEBE-40AF-A546-2216-5576E3BD9718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238FAAB9-EA49-94A9-2D59-0B836A81CCF2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5D1F55-9A3D-1DDA-AB5C-BF0CCDC5C3B6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78F22F-DC76-317B-E2BB-E96A612623E2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3067BFA-5159-C25C-26AE-565ADD6693F0}"/>
              </a:ext>
            </a:extLst>
          </p:cNvPr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57A38FB-C07A-EF58-9846-D11E96799257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7C5530AD-4C7A-2EBE-D216-51C12B18F605}"/>
              </a:ext>
            </a:extLst>
          </p:cNvPr>
          <p:cNvSpPr>
            <a:spLocks noGrp="1"/>
          </p:cNvSpPr>
          <p:nvPr>
            <p:ph type="body" sz="half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E79D896-BF7F-B80F-2DCC-9D911662B591}"/>
              </a:ext>
            </a:extLst>
          </p:cNvPr>
          <p:cNvSpPr>
            <a:spLocks noGrp="1"/>
          </p:cNvSpPr>
          <p:nvPr>
            <p:ph type="body" sz="half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F972985-498F-D33D-BC48-CD1D1C5AF1A0}"/>
              </a:ext>
            </a:extLst>
          </p:cNvPr>
          <p:cNvSpPr>
            <a:spLocks noGrp="1"/>
          </p:cNvSpPr>
          <p:nvPr>
            <p:ph type="body" sz="half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54652BE-85C8-802C-4CA0-AA64ABF87E5F}"/>
              </a:ext>
            </a:extLst>
          </p:cNvPr>
          <p:cNvSpPr>
            <a:spLocks noGrp="1"/>
          </p:cNvSpPr>
          <p:nvPr>
            <p:ph type="body" sz="half" idx="5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C901BA3-C727-E90F-3AFE-8D8D0B8CC57B}"/>
              </a:ext>
            </a:extLst>
          </p:cNvPr>
          <p:cNvSpPr>
            <a:spLocks noGrp="1"/>
          </p:cNvSpPr>
          <p:nvPr>
            <p:ph type="body" sz="half" idx="5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B81A035-F251-8547-ED57-302F3E89B5B9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636C4D-0842-0965-C007-3914FE4C1840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8174889" y="4524569"/>
            <a:ext cx="1152196" cy="7414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B1A45A-65C2-7C37-8C35-2976811AD4C6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C31AB8-D9E6-206B-7124-6A67ABDE4CD5}"/>
              </a:ext>
            </a:extLst>
          </p:cNvPr>
          <p:cNvSpPr>
            <a:spLocks noGrp="1"/>
          </p:cNvSpPr>
          <p:nvPr>
            <p:ph type="body" sz="half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0C6664B-9519-4EE7-2413-708F55E208FC}"/>
              </a:ext>
            </a:extLst>
          </p:cNvPr>
          <p:cNvSpPr>
            <a:spLocks noGrp="1"/>
          </p:cNvSpPr>
          <p:nvPr>
            <p:ph type="body"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46CF62F-35F9-E28D-6314-B1638442894C}"/>
              </a:ext>
            </a:extLst>
          </p:cNvPr>
          <p:cNvSpPr>
            <a:spLocks noGrp="1"/>
          </p:cNvSpPr>
          <p:nvPr>
            <p:ph type="body" sz="half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6D3845F-A9D7-762B-2F3C-49B9D483B299}"/>
              </a:ext>
            </a:extLst>
          </p:cNvPr>
          <p:cNvSpPr>
            <a:spLocks noGrp="1"/>
          </p:cNvSpPr>
          <p:nvPr>
            <p:ph type="body" sz="half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FB47CEF-1CD6-988D-7715-FC8C8CBF060D}"/>
              </a:ext>
            </a:extLst>
          </p:cNvPr>
          <p:cNvSpPr>
            <a:spLocks noGrp="1"/>
          </p:cNvSpPr>
          <p:nvPr>
            <p:ph type="body" sz="half" idx="54"/>
          </p:nvPr>
        </p:nvSpPr>
        <p:spPr>
          <a:xfrm>
            <a:off x="9422799" y="4520804"/>
            <a:ext cx="1152196" cy="74147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9735401-52BD-D9BC-7295-34985D276F00}"/>
              </a:ext>
            </a:extLst>
          </p:cNvPr>
          <p:cNvSpPr>
            <a:spLocks noGrp="1"/>
          </p:cNvSpPr>
          <p:nvPr>
            <p:ph type="body" sz="half" idx="55"/>
          </p:nvPr>
        </p:nvSpPr>
        <p:spPr>
          <a:xfrm>
            <a:off x="10612800" y="4524569"/>
            <a:ext cx="1152196" cy="74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2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E_EVENTS_TEMPLATE_2022_v1" id="{BD1BF6AB-ACCF-434C-962D-D064752127DA}" vid="{7B286086-2943-B149-BB2A-F681D462F832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1CDC53E133A48BC32F8AD63F53227" ma:contentTypeVersion="16" ma:contentTypeDescription="Create a new document." ma:contentTypeScope="" ma:versionID="d733054f552d05d8da6a8fe8c7f51e19">
  <xsd:schema xmlns:xsd="http://www.w3.org/2001/XMLSchema" xmlns:xs="http://www.w3.org/2001/XMLSchema" xmlns:p="http://schemas.microsoft.com/office/2006/metadata/properties" xmlns:ns2="24bab8f0-31d5-4ab1-ba6e-7f4bbc6dd6e4" xmlns:ns3="b8d67b70-8da5-4ea4-aa84-6b4d8d9b50d1" targetNamespace="http://schemas.microsoft.com/office/2006/metadata/properties" ma:root="true" ma:fieldsID="b57b12af287dd1e7d11d7491ccdd22bc" ns2:_="" ns3:_="">
    <xsd:import namespace="24bab8f0-31d5-4ab1-ba6e-7f4bbc6dd6e4"/>
    <xsd:import namespace="b8d67b70-8da5-4ea4-aa84-6b4d8d9b5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ab8f0-31d5-4ab1-ba6e-7f4bbc6dd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bf197d7-52af-4be3-9bc2-c6de2ceea8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67b70-8da5-4ea4-aa84-6b4d8d9b50d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16cfef-0eb9-4618-8948-9683e76341ff}" ma:internalName="TaxCatchAll" ma:showField="CatchAllData" ma:web="b8d67b70-8da5-4ea4-aa84-6b4d8d9b5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67b70-8da5-4ea4-aa84-6b4d8d9b50d1" xsi:nil="true"/>
    <lcf76f155ced4ddcb4097134ff3c332f xmlns="24bab8f0-31d5-4ab1-ba6e-7f4bbc6dd6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6C5606-5205-416A-83DE-7E1C260FC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ab8f0-31d5-4ab1-ba6e-7f4bbc6dd6e4"/>
    <ds:schemaRef ds:uri="b8d67b70-8da5-4ea4-aa84-6b4d8d9b5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B337BA-6428-4D8B-B225-80A0D3BCD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F64CC-CCC0-45EB-833C-003D39FC7CC5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4297d7e4-cebb-4836-8bce-7eb0b8680474"/>
    <ds:schemaRef ds:uri="http://schemas.microsoft.com/office/2006/documentManagement/types"/>
    <ds:schemaRef ds:uri="f23ef6e9-9adf-4205-a7fd-535ad26a7ed7"/>
    <ds:schemaRef ds:uri="http://schemas.openxmlformats.org/package/2006/metadata/core-properties"/>
    <ds:schemaRef ds:uri="http://schemas.microsoft.com/office/2006/metadata/properties"/>
    <ds:schemaRef ds:uri="b8d67b70-8da5-4ea4-aa84-6b4d8d9b50d1"/>
    <ds:schemaRef ds:uri="24bab8f0-31d5-4ab1-ba6e-7f4bbc6dd6e4"/>
  </ds:schemaRefs>
</ds:datastoreItem>
</file>

<file path=docMetadata/LabelInfo.xml><?xml version="1.0" encoding="utf-8"?>
<clbl:labelList xmlns:clbl="http://schemas.microsoft.com/office/2020/mipLabelMetadata">
  <clbl:label id="{3dfbd41c-36f7-4efb-b979-3330eef23732}" enabled="0" method="" siteId="{3dfbd41c-36f7-4efb-b979-3330eef2373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35402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Nationale ExtraBold</vt:lpstr>
      <vt:lpstr>Nationale Light</vt:lpstr>
      <vt:lpstr>Nationale Medium</vt:lpstr>
      <vt:lpstr>Office-tema</vt:lpstr>
      <vt:lpstr>Brugerdefineret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Reno Lundager Hansen</dc:creator>
  <cp:lastModifiedBy>Joel Cox</cp:lastModifiedBy>
  <cp:revision>85</cp:revision>
  <dcterms:created xsi:type="dcterms:W3CDTF">2022-05-10T07:07:02Z</dcterms:created>
  <dcterms:modified xsi:type="dcterms:W3CDTF">2026-03-13T19:33:11Z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0x010100AEB1CDC53E133A48BC32F8AD63F53227</vt:lpwstr>
  </property>
</Properties>
</file>