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1"/>
  </p:handoutMasterIdLst>
  <p:sldIdLst>
    <p:sldId id="256" r:id="rId5"/>
    <p:sldId id="272" r:id="rId6"/>
    <p:sldId id="269" r:id="rId7"/>
    <p:sldId id="270" r:id="rId8"/>
    <p:sldId id="271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4"/>
    <a:srgbClr val="DFDBC9"/>
    <a:srgbClr val="2E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01B8E-2857-4005-BEA5-D33C66906F53}" v="1" dt="2026-03-09T19:32:15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00" y="44"/>
      </p:cViewPr>
      <p:guideLst>
        <p:guide orient="horz" pos="2160"/>
        <p:guide pos="45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9C62228-7F90-8AC2-E150-0CA034B93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35E1D0-831D-6980-05A2-DE7D6769D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737D-02E0-4FA4-88B2-C58E30722B3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84BF2F-3BFA-004E-2231-914AF1E82B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773C53-EB9B-CF2D-8A33-8F6863824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F607-A252-4D56-A37B-80A5385E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>
            <a:extLst>
              <a:ext uri="{FF2B5EF4-FFF2-40B4-BE49-F238E27FC236}">
                <a16:creationId xmlns:a16="http://schemas.microsoft.com/office/drawing/2014/main" id="{36B4A6DF-B53C-9511-9EDC-1E7C144B1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" y="0"/>
            <a:ext cx="2692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 12">
            <a:extLst>
              <a:ext uri="{FF2B5EF4-FFF2-40B4-BE49-F238E27FC236}">
                <a16:creationId xmlns:a16="http://schemas.microsoft.com/office/drawing/2014/main" id="{37FDD102-A98C-8837-363D-9009BE00372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05515453"/>
              </p:ext>
            </p:extLst>
          </p:nvPr>
        </p:nvGraphicFramePr>
        <p:xfrm>
          <a:off x="3263884" y="224728"/>
          <a:ext cx="8496158" cy="640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158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</a:tblGrid>
              <a:tr h="2034663">
                <a:tc>
                  <a:txBody>
                    <a:bodyPr/>
                    <a:lstStyle/>
                    <a:p>
                      <a:pPr algn="ctr"/>
                      <a:r>
                        <a:rPr lang="da-DK" sz="3600"/>
                        <a:t>SIDE EVENT ORDER FORM</a:t>
                      </a:r>
                      <a:endParaRPr lang="da-DK" sz="36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1955723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find the following catering options available to serve during your meetings.</a:t>
                      </a: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remember to input all data on page 2 and the selected items,  so we can properly process and deliver your order.</a:t>
                      </a: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Once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you have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selected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, please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place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your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order</a:t>
                      </a:r>
                      <a:r>
                        <a:rPr lang="da-DK" sz="1200" b="0" i="0">
                          <a:latin typeface="Nationale Light" panose="02000305040000020003" pitchFamily="2" charset="77"/>
                        </a:rPr>
                        <a:t> to:  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ISPPD2026meetings@bellacenter.dk</a:t>
                      </a:r>
                    </a:p>
                    <a:p>
                      <a:pPr algn="ctr"/>
                      <a:endParaRPr lang="da-DK" dirty="0"/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01738"/>
                  </a:ext>
                </a:extLst>
              </a:tr>
              <a:tr h="21787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/>
                    </a:p>
                    <a:p>
                      <a:pPr algn="ctr"/>
                      <a:endParaRPr lang="en-US" sz="12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endParaRPr lang="en-US" sz="7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en-US" sz="1200" b="1" i="0" noProof="0" dirty="0">
                          <a:latin typeface="Nationale ExtraBold" panose="02000505040000020003" pitchFamily="2" charset="77"/>
                        </a:rPr>
                        <a:t>GENERAL TERMS &amp; CONDITIONS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ensure that you order your services no later than 1 month prior to the event, as all ordered services and area rental will be invoiced and must be prepaid before the event.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Orders received up until 14 days prior to the event will be subject to a surcharge of 25%.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orders received within 14 days prior to the event start cannot be guaranteed.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inform us of any special dietary requirements no later than 10 days before the scheduled date.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the prices mentioned are in EURO, excluding VAT, and include delivery and cleaning.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An event may be cancelled without any cost up to 10 days prior to the first scheduled event day.</a:t>
                      </a: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0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_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3"/>
            <a:ext cx="2700000" cy="687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CA9478B-3B06-3D37-3D6F-B1E51AC97046}"/>
              </a:ext>
            </a:extLst>
          </p:cNvPr>
          <p:cNvSpPr txBox="1"/>
          <p:nvPr userDrawn="1"/>
        </p:nvSpPr>
        <p:spPr>
          <a:xfrm>
            <a:off x="3303614" y="1361440"/>
            <a:ext cx="3898697" cy="37072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>
                <a:latin typeface="Nationale ExtraBold" panose="02000505040000020003" pitchFamily="2" charset="77"/>
              </a:rPr>
              <a:t>MEETING DETAILS</a:t>
            </a:r>
          </a:p>
          <a:p>
            <a:endParaRPr lang="en-US" sz="1200">
              <a:latin typeface="Nationale Light" panose="020003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Date: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Room number: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Start and end time: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Room setup:</a:t>
            </a:r>
            <a:br>
              <a:rPr lang="en-US" sz="1200" b="0" i="0">
                <a:latin typeface="Nationale Medium" panose="02000505040000020003" pitchFamily="2" charset="77"/>
              </a:rPr>
            </a:br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Text for door sign: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Number of people: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Other:</a:t>
            </a: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971F65F-BEEC-831C-FF71-0105D52A2F62}"/>
              </a:ext>
            </a:extLst>
          </p:cNvPr>
          <p:cNvSpPr txBox="1"/>
          <p:nvPr userDrawn="1"/>
        </p:nvSpPr>
        <p:spPr>
          <a:xfrm>
            <a:off x="3303614" y="5965135"/>
            <a:ext cx="8448119" cy="7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5D272A4-E687-E217-18FC-7E90283285D0}"/>
              </a:ext>
            </a:extLst>
          </p:cNvPr>
          <p:cNvSpPr txBox="1"/>
          <p:nvPr userDrawn="1"/>
        </p:nvSpPr>
        <p:spPr>
          <a:xfrm>
            <a:off x="3311923" y="5656280"/>
            <a:ext cx="2784077" cy="2669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b="1" i="0" dirty="0">
                <a:latin typeface="Nationale ExtraBold" panose="02000505040000020003" pitchFamily="2" charset="77"/>
              </a:rPr>
              <a:t>YOUR COMMENTS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ladsholder til titel 1">
            <a:extLst>
              <a:ext uri="{FF2B5EF4-FFF2-40B4-BE49-F238E27FC236}">
                <a16:creationId xmlns:a16="http://schemas.microsoft.com/office/drawing/2014/main" id="{4923B3E1-891E-2F50-8B09-0C273D2EC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749" y="1878534"/>
            <a:ext cx="3420000" cy="25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200" b="0" i="0" cap="none" baseline="0">
                <a:latin typeface="Nationale Light" panose="02000305040000020003" pitchFamily="2" charset="77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A236823F-CFE8-A4D6-CF69-BC00BAB1C4C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27943" y="2299156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D871BA09-BA67-DDBF-F97F-5DCA5EAD14F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27943" y="2665555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B2E87FC6-9C3D-188E-6D01-A6937F0041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27943" y="3031954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68BCF647-9E51-5E40-0D6F-DD5C0A421E8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43013" y="192815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1AA53C43-DF3D-487E-E0E6-F198F1B76F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43013" y="2293595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62EC43-CD32-A701-7F8A-ED99E0AEE2C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43013" y="265904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FCF519-F158-A4BE-D4FD-C46EAFB9DA2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10084" y="302448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C35F885-E113-311C-A1AF-BD4BF7501E2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10084" y="338993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5FD7EDAA-AA2C-776F-6809-518893FCC04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10084" y="375537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3F033E23-C58A-56CA-6564-30176ECAD95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10084" y="412082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7DEBEF51-F408-4D56-86A5-F3BED6D9713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910084" y="448626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DA901D3C-5D53-08E6-7DB9-67BF3C77C4C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910084" y="485171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298487E0-0AC0-4D82-2EE7-FB288E6C6BC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152546" y="5229637"/>
            <a:ext cx="259918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CE41C805-60EB-CE13-8B5B-A4EC7E5D90F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366977" y="6022452"/>
            <a:ext cx="8328838" cy="660486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34789FB3-76A2-AD30-1970-A0E458BCAA2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727943" y="33983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2A9829B7-42FA-27BF-635E-D7F16DF31020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727943" y="37647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D2D7E9A7-35DC-60F2-AAFE-3E13C39D1FE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3870960" y="4130198"/>
            <a:ext cx="3298789" cy="973512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ED51AD3-E756-7504-0BCF-4A9C225D2210}"/>
              </a:ext>
            </a:extLst>
          </p:cNvPr>
          <p:cNvSpPr txBox="1"/>
          <p:nvPr userDrawn="1"/>
        </p:nvSpPr>
        <p:spPr>
          <a:xfrm>
            <a:off x="7514369" y="1397962"/>
            <a:ext cx="4237363" cy="40007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 dirty="0">
                <a:latin typeface="Nationale ExtraBold" panose="02000505040000020003" pitchFamily="2" charset="77"/>
              </a:rPr>
              <a:t>INVOICE DETAILS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Company: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Postal code &amp; city: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Country: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Telephone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Email 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Onsite 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/ PO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email address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VAT. no.: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951A56-BB03-065C-B8E0-132A0B41514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917529" y="556014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0BE97E-788A-E7A0-F65E-F79F93B41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3"/>
          <a:stretch/>
        </p:blipFill>
        <p:spPr>
          <a:xfrm>
            <a:off x="417" y="-65455"/>
            <a:ext cx="2699165" cy="6986833"/>
          </a:xfrm>
          <a:prstGeom prst="rect">
            <a:avLst/>
          </a:prstGeom>
        </p:spPr>
      </p:pic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5927980"/>
              </p:ext>
            </p:extLst>
          </p:nvPr>
        </p:nvGraphicFramePr>
        <p:xfrm>
          <a:off x="3378453" y="20005"/>
          <a:ext cx="8406647" cy="671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179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217366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1209664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537729419"/>
                    </a:ext>
                  </a:extLst>
                </a:gridCol>
              </a:tblGrid>
              <a:tr h="347403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Lunch/reception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kern="120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97742"/>
                  </a:ext>
                </a:extLst>
              </a:tr>
              <a:tr h="532685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kern="120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  <a:p>
                      <a:pPr algn="ctr"/>
                      <a:endParaRPr lang="da-DK" sz="800" b="0" i="0" cap="all" baseline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pPr defTabSz="898525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LUNCH BAG – No Service or setup inc.       </a:t>
                      </a:r>
                      <a:r>
                        <a:rPr lang="en-US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0955</a:t>
                      </a: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(selections will be shared with you )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Includes a delicious sandwich or salad,  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2 small snacks e.g. raw cube, muffin or little bag of chips.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one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pcs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of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fruit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and a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bottle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water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€ 23,24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614883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SANDWICH –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per piece                            </a:t>
                      </a:r>
                      <a:r>
                        <a:rPr lang="en-US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10952</a:t>
                      </a:r>
                    </a:p>
                    <a:p>
                      <a:pPr fontAlgn="base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Wrapped individually. Delivered to the agreed location on trolleys, service and setup are not included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(Min 10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pieces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 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€ 12,83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02382"/>
                  </a:ext>
                </a:extLst>
              </a:tr>
              <a:tr h="55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Nationale Light" panose="02000305040000020003" pitchFamily="50" charset="0"/>
                        </a:rPr>
                        <a:t>BREAKFAST BAG                                         </a:t>
                      </a:r>
                      <a:r>
                        <a:rPr lang="en-US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11713</a:t>
                      </a:r>
                      <a:br>
                        <a:rPr lang="en-US" sz="1600" dirty="0">
                          <a:latin typeface="Nationale Light" panose="02000305040000020003" pitchFamily="50" charset="0"/>
                        </a:rPr>
                      </a:br>
                      <a:r>
                        <a:rPr lang="en-US" sz="1200" dirty="0">
                          <a:latin typeface="Nationale Light" panose="02000305040000020003" pitchFamily="50" charset="0"/>
                        </a:rPr>
                        <a:t>Bag with croissant, bread, cheese,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ationale Light" panose="02000305040000020003" pitchFamily="50" charset="0"/>
                        </a:rPr>
                        <a:t>fresh fruit and juice.</a:t>
                      </a:r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€ 14,18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52101"/>
                  </a:ext>
                </a:extLst>
              </a:tr>
              <a:tr h="764287"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MORNING BREAK                                    </a:t>
                      </a:r>
                      <a:r>
                        <a:rPr lang="en-US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FBMBICT</a:t>
                      </a:r>
                    </a:p>
                    <a:p>
                      <a:pPr fontAlgn="base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Iced water, coffee, tea and juice, freshly baked bread and pastries, fresh fruit and vegetables, Danish cheese, cold cuts and jam. 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€ 20,94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24838"/>
                  </a:ext>
                </a:extLst>
              </a:tr>
              <a:tr h="650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851400" algn="r"/>
                        </a:tabLst>
                        <a:defRPr lang="en-US"/>
                      </a:pPr>
                      <a:r>
                        <a:rPr lang="da-DK" sz="1200" b="1" cap="none" dirty="0">
                          <a:latin typeface="Nationale Light" panose="02000305040000020003" pitchFamily="50" charset="0"/>
                          <a:ea typeface="Nationale ExtraBold" charset="77"/>
                          <a:cs typeface="Nationale ExtraBold" charset="77"/>
                        </a:rPr>
                        <a:t>AFTERNOON BREAK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FBABICT</a:t>
                      </a:r>
                      <a:r>
                        <a:rPr lang="da-DK" sz="14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	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51400" algn="r"/>
                        </a:tabLst>
                        <a:defRPr lang="en-US"/>
                      </a:pPr>
                      <a:r>
                        <a:rPr lang="en-US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Iced water, coffee and tea, cake of the day, fresh fruit and nuts, selection of cakes, lemonade, fresh vegetables and healthy snacks.</a:t>
                      </a:r>
                      <a:endParaRPr lang="da-DK" sz="1200" dirty="0">
                        <a:latin typeface="Nationale Light" panose="02000305040000020003" pitchFamily="50" charset="0"/>
                        <a:ea typeface="Nationale Light" charset="77"/>
                        <a:cs typeface="Nationale Light" charset="77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€ 20,94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7560"/>
                  </a:ext>
                </a:extLst>
              </a:tr>
              <a:tr h="629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3051175" algn="l"/>
                          <a:tab pos="4864100" algn="r"/>
                        </a:tabLst>
                        <a:defRPr lang="en-US"/>
                      </a:pPr>
                      <a:r>
                        <a:rPr lang="da-DK" sz="1200" b="1" cap="none" dirty="0"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MEETING ROOM LUNCH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10936</a:t>
                      </a:r>
                      <a:endParaRPr lang="da-DK" sz="1400" dirty="0"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en-US" sz="1200" dirty="0"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Our chefs will create a lunch of the day, served in the meeting room.</a:t>
                      </a:r>
                      <a:endParaRPr lang="da-DK" sz="12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€ 31,35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01501"/>
                  </a:ext>
                </a:extLst>
              </a:tr>
              <a:tr h="759244">
                <a:tc>
                  <a:txBody>
                    <a:bodyPr/>
                    <a:lstStyle/>
                    <a:p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CHEF CHOICE CANAPÉS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(min 25 </a:t>
                      </a:r>
                      <a:r>
                        <a:rPr lang="da-DK" sz="1200" b="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13221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of 4 small and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delicious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specialties from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seasonal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produce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€ 16,75</a:t>
                      </a:r>
                    </a:p>
                    <a:p>
                      <a:pPr algn="ctr"/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16123"/>
                  </a:ext>
                </a:extLst>
              </a:tr>
            </a:tbl>
          </a:graphicData>
        </a:graphic>
      </p:graphicFrame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189BA170-6A0C-7F48-64CE-8422F99040F4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37085" y="1250527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DC5E4AEB-CE4D-355A-0497-B605A71261E8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156720" y="3590127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090FD4C0-6CF4-BBC0-9D8E-39C401C3A9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137085" y="6096449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45007AAB-DF05-1B4F-C83F-43728FB65E83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9362941" y="6096449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58724AF-8F63-6235-0CAE-42DB547CD68A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10588797" y="6090622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F04A1B65-543A-ADF4-D7DC-3CB0339A3B38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9357463" y="3607223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6AF1E132-8B52-0C13-318D-988B434E0574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10588797" y="3598790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E9B0D5E-2118-5705-1EAD-81BB3E270566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8148174" y="2205264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78510C2E-A25C-ADF1-4FA0-FAD79FB281D8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9357463" y="2873260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A396F937-F0B2-971E-A963-E322350B196E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0588797" y="2869610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49650A85-3361-574B-2C54-413FC95541FE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8152749" y="5377176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A60466D-3887-91DC-C0E9-DBF83F1F45E6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9378605" y="5377176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5B9FCB9C-B3D1-0812-E4C1-1EAD9F87608C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10604461" y="5371349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EFBB36B6-222C-F3BE-B494-BBC3399BA986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8152752" y="461659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7D24E661-7029-8E94-5DB3-02BA754F9518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9378608" y="461659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D3337A2-60A5-31D8-066F-1C9B615BE768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10604464" y="4610770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F850644-285F-75CA-8937-C78D3DCFDE7A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357463" y="1257185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18402578-9146-FAC1-AA99-03E5379637D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0588797" y="1252395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99EF210A-63ED-6020-B6BB-03F5285EAE7D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9357463" y="2204791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595EC0D3-4827-0C99-8C8F-DF0C3D565E7F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10604461" y="2205264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A92959B7-59B0-9B06-3E20-D44C7023863C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8157152" y="2869217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47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19341253"/>
              </p:ext>
            </p:extLst>
          </p:nvPr>
        </p:nvGraphicFramePr>
        <p:xfrm>
          <a:off x="3219406" y="187144"/>
          <a:ext cx="8496158" cy="610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52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450034">
                  <a:extLst>
                    <a:ext uri="{9D8B030D-6E8A-4147-A177-3AD203B41FA5}">
                      <a16:colId xmlns:a16="http://schemas.microsoft.com/office/drawing/2014/main" val="2964643428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844195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075197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</a:tblGrid>
              <a:tr h="632891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snack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  <a:p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algn="l"/>
                      <a:r>
                        <a:rPr lang="da-DK" sz="1200" b="1">
                          <a:latin typeface="Nationale Light" panose="02000305040000020003" pitchFamily="50" charset="0"/>
                        </a:rPr>
                        <a:t>DANISH PASTRIES 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 per item)                                </a:t>
                      </a:r>
                      <a:r>
                        <a:rPr lang="da-DK" sz="800" b="1" i="1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13601</a:t>
                      </a:r>
                      <a:endParaRPr lang="da-DK" sz="800" b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€ 4,18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fontAlgn="base"/>
                      <a:r>
                        <a:rPr lang="da-DK" sz="1200" b="1" kern="120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FRESH BAKED CROISSANT</a:t>
                      </a:r>
                      <a:r>
                        <a:rPr lang="da-DK" sz="1200" kern="120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 per item)               </a:t>
                      </a:r>
                      <a:r>
                        <a:rPr lang="da-DK" sz="800" b="1" i="1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13631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44461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CAKE OF THE DAY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 per item)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13651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  <a:tr h="52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SALTY SNACKS -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per person            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13639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(Nuts and chips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etc</a:t>
                      </a:r>
                      <a:r>
                        <a:rPr lang="da-DK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) </a:t>
                      </a:r>
                      <a:endParaRPr lang="da-DK" sz="1200" b="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€ 4,60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1942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cap="all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FRUIT BASKET 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(15 </a:t>
                      </a:r>
                      <a:r>
                        <a:rPr lang="da-DK" sz="1200" cap="none" baseline="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pcs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 </a:t>
                      </a:r>
                      <a:r>
                        <a:rPr lang="da-DK" sz="1200" cap="none" baseline="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fruit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)            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10940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€ 11,89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2843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AMERICAN STYLE COOKIE – (</a:t>
                      </a:r>
                      <a:r>
                        <a:rPr lang="da-DK" sz="1200" b="1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per item)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19127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 3,92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08615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BAG OF CANDY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- 80g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apx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               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10937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€ 4,18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76603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>
                          <a:latin typeface="Nationale Light" panose="02000305040000020003" pitchFamily="50" charset="0"/>
                        </a:rPr>
                        <a:t>VEGETABLE SNACKS WITH DIP - 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per person            </a:t>
                      </a:r>
                      <a:r>
                        <a:rPr lang="da-DK" sz="800" b="1" i="1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13629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€ 4,06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61602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>
                          <a:latin typeface="Nationale Light" panose="02000305040000020003" pitchFamily="50" charset="0"/>
                        </a:rPr>
                        <a:t>DRIED FRUIT AND NUTS - </a:t>
                      </a:r>
                      <a:r>
                        <a:rPr lang="da-DK" sz="1200" b="0">
                          <a:latin typeface="Nationale Light" panose="02000305040000020003" pitchFamily="50" charset="0"/>
                        </a:rPr>
                        <a:t>per person                         </a:t>
                      </a:r>
                      <a:r>
                        <a:rPr lang="da-DK" sz="800" b="1" i="1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13412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€ 4,60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86540"/>
                  </a:ext>
                </a:extLst>
              </a:tr>
            </a:tbl>
          </a:graphicData>
        </a:graphic>
      </p:graphicFrame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" y="2783"/>
            <a:ext cx="2699165" cy="687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39BDE59-6CC3-AEDA-3C74-F0563C433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699165" cy="6875233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BCA531C-30E1-EA84-B3C6-304D8E0DA53E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861879" y="2499019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D1F2A55C-F285-D879-24B9-B0F99607FEF1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861879" y="4646475"/>
            <a:ext cx="828000" cy="432000"/>
          </a:xfrm>
        </p:spPr>
        <p:txBody>
          <a:bodyPr wrap="square"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556BA119-F689-0F57-5B15-D4466C186244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8861879" y="2939135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4B2EDDB0-7904-992A-53D3-6E3AF7D72A97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861879" y="5221519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3A49F2DE-A04B-51A1-CC38-F8A7B918426E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8861879" y="5796563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B11670C-74C0-F162-B2E0-638813DD9D4B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861879" y="4071431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99FBEA0-D74F-86B6-8C2C-D6971FF5F6BA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8861879" y="3501050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3130C1DA-4337-FF6B-8ADC-3457C461A52F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9815229" y="1619884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F963548E-B19D-D368-5D02-8709303C86DF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861879" y="1619884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BA81CECC-3AE1-F448-E298-270A1917C116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0765396" y="1619884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F1A4A28-F52A-2FA8-AF57-A3A7584873C2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8861879" y="2057835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28CDBCE5-306B-721A-C4A8-92A3EA34DF23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9815229" y="2057835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C85AEB4-54EF-3453-B827-762E09654D38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10765396" y="2057835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6BCC4B8C-1EC0-F0D3-BA49-EA307857D39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9815229" y="2499019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04956860-C88C-30E2-62F1-49ED16F8BCBB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10765396" y="2499019"/>
            <a:ext cx="828000" cy="360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6DE6C226-AED8-14EE-FEEC-D38EFA49E78D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9815229" y="2939135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5210261-5EBB-6848-9E03-1B49BDBACD4E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10765396" y="2939135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7C8C4542-D90D-C38C-A846-175EBBDE7F10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9815229" y="3501050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551285D2-0C3A-6457-0942-021AE540FAFC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10765396" y="3501050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90736F99-0254-A212-7810-812019CCE827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10765396" y="4071431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DE9E7B06-5000-9601-647B-7C58058803E5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9815229" y="4071431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0D96A0BF-A46B-5596-772B-1F29E3FC45F0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10765396" y="4646475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2296CBE9-F167-5CFF-4819-DACE5D223EDE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9815229" y="4646475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A9C66303-2E48-233C-9532-4A9717FC09F8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10765396" y="5221519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47EE354D-2D8C-0DBA-9F49-277815AA6B74}"/>
              </a:ext>
            </a:extLst>
          </p:cNvPr>
          <p:cNvSpPr>
            <a:spLocks noGrp="1"/>
          </p:cNvSpPr>
          <p:nvPr>
            <p:ph type="body" sz="half" idx="77" hasCustomPrompt="1"/>
          </p:nvPr>
        </p:nvSpPr>
        <p:spPr>
          <a:xfrm>
            <a:off x="9815229" y="5221519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E34377D5-AF95-3DEB-A4B8-9FB6117229D3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10765396" y="5796563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1E235735-1482-85EE-9C48-45C47A6B4742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9815229" y="5796563"/>
            <a:ext cx="828000" cy="43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22235661"/>
              </p:ext>
            </p:extLst>
          </p:nvPr>
        </p:nvGraphicFramePr>
        <p:xfrm>
          <a:off x="3160000" y="678214"/>
          <a:ext cx="8496158" cy="559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52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450034">
                  <a:extLst>
                    <a:ext uri="{9D8B030D-6E8A-4147-A177-3AD203B41FA5}">
                      <a16:colId xmlns:a16="http://schemas.microsoft.com/office/drawing/2014/main" val="2964643428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971529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947863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</a:tblGrid>
              <a:tr h="635539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beverage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767742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  <a:p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767742">
                <a:tc>
                  <a:txBody>
                    <a:bodyPr/>
                    <a:lstStyle/>
                    <a:p>
                      <a:pPr algn="l"/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FREE BAR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(per person, per hour)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                                           FBOB1</a:t>
                      </a:r>
                      <a:endParaRPr lang="da-DK" sz="800" b="1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Soft drinks,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beer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, house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wine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(red/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white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45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COFFEE &amp; TEA –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8 hours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(per person)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                               20007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Inc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milk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and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sugar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Will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be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replenished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2 times a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day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according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to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your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schedule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€ 13,10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5695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COFFEE &amp; TEA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(30min) (per person)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20004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Inc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milk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and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sugar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€ 5,00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  <a:tr h="877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SOFT DRINKS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- on </a:t>
                      </a:r>
                      <a:r>
                        <a:rPr lang="da-DK" sz="1200" b="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consumption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                                   </a:t>
                      </a:r>
                      <a:r>
                        <a:rPr lang="da-DK" sz="800" b="1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21019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Coke, Zero, Fanta, Sprite, Still &amp; Sparkling Water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€ 4,46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1942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cap="all" baseline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Carlsberg</a:t>
                      </a:r>
                      <a:r>
                        <a:rPr lang="da-DK" sz="1200" cap="all" baseline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 - 33CL	                                                </a:t>
                      </a:r>
                      <a:r>
                        <a:rPr lang="da-DK" sz="800" b="1" i="1" kern="1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20113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>
                          <a:latin typeface="Nationale Light" panose="02000305040000020003" pitchFamily="50" charset="0"/>
                        </a:rPr>
                        <a:t>Price per bottle</a:t>
                      </a:r>
                      <a:r>
                        <a:rPr lang="da-DK" sz="1200" cap="all" baseline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	</a:t>
                      </a:r>
                      <a:endParaRPr lang="da-DK" sz="120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€ 5,01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2843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HOUSE WINE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– 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kern="1200" dirty="0">
                          <a:solidFill>
                            <a:schemeClr val="dk1"/>
                          </a:solidFill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                             Red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Price per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bottle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€ 36,75</a:t>
                      </a:r>
                    </a:p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€ 38,51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08615"/>
                  </a:ext>
                </a:extLst>
              </a:tr>
            </a:tbl>
          </a:graphicData>
        </a:graphic>
      </p:graphicFrame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BCA531C-30E1-EA84-B3C6-304D8E0DA53E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810187" y="2118227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3A5696E1-A410-65C9-F310-EE41F091B988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8810187" y="4191838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4B2EDDB0-7904-992A-53D3-6E3AF7D72A97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793399" y="502657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F172D862-E50D-724B-6042-08F7A5C830E9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8793399" y="5664756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B11670C-74C0-F162-B2E0-638813DD9D4B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810187" y="2868987"/>
            <a:ext cx="897417" cy="774576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99FBEA0-D74F-86B6-8C2C-D6971FF5F6BA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8810187" y="3723002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E431E363-EFB4-7AEE-BF40-169E5EBAE79B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9778719" y="2124116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BA400FD1-B899-DF6D-46D4-9E2C106E7B67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10722144" y="2122692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44A58C-8494-542F-FB17-7726809125D5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9770172" y="2868987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8E85219-658B-3AF7-5E73-EF8167BAD79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0722144" y="2868987"/>
            <a:ext cx="897417" cy="7680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85387068-F0A2-992D-FAAB-E0C4FD5D0A94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9763875" y="3723002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5BCCEA72-20C1-B9D5-BC1C-3027434C987C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10717563" y="3723002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A6C800D4-14A8-7CE6-6F0E-EC2A913C4012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770172" y="4191838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2E2650F1-04D3-B54E-3C4C-5208E5AE3AAA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0722141" y="4191838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57CB8531-BB30-15BE-C361-74DB07724AE6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9757770" y="502657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FA429E9-F0B3-E9B1-6E27-18173B63540B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10722141" y="502657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AA8636B6-B043-763C-4199-1AC0F02E3D2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9757769" y="5664756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4351F1EA-696B-D017-27B5-B649B999BFB9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0722140" y="5664756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E00FE57-5E09-D9F3-AC57-9E42B0B2EC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0"/>
            <a:ext cx="267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07033BD-739A-7410-D071-375FAAE38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94" y="1862532"/>
            <a:ext cx="2332726" cy="4907280"/>
          </a:xfrm>
          <a:prstGeom prst="rect">
            <a:avLst/>
          </a:prstGeom>
        </p:spPr>
      </p:pic>
      <p:pic>
        <p:nvPicPr>
          <p:cNvPr id="4" name="Picture 6" descr="A picture containing vegetable, plant, fresh, arranged&#10;&#10;Description automatically generated">
            <a:extLst>
              <a:ext uri="{FF2B5EF4-FFF2-40B4-BE49-F238E27FC236}">
                <a16:creationId xmlns:a16="http://schemas.microsoft.com/office/drawing/2014/main" id="{F608C0F9-4C45-C1D6-54E6-277198038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90" y="161551"/>
            <a:ext cx="2642656" cy="160947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3466172-FB89-775F-F71E-AA001E93CD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02857" y="161551"/>
            <a:ext cx="2640174" cy="36969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2548A00-C8AD-81BC-8634-C784D158E0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89969" y="4143221"/>
            <a:ext cx="2006633" cy="2553228"/>
          </a:xfrm>
          <a:prstGeom prst="rect">
            <a:avLst/>
          </a:prstGeom>
        </p:spPr>
      </p:pic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12593AE2-19BA-69D1-3994-38C88894E1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4751" y="2759438"/>
            <a:ext cx="3721131" cy="317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6EC0E-83C7-E5B4-6895-BA4F038C8B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90691" y="272646"/>
            <a:ext cx="1942108" cy="20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C4794F-4A89-DBA5-81F1-BFE2D44D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8EC107-EDA6-CAF4-5752-D56D0F72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EC95A1-51AD-A847-7D3A-847033567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3A15-C166-2143-8B88-D1A6526424D3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AB0B9D-0269-25A1-9ECC-2746E7DE6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5ABFD9-D60A-A91F-0DF8-E6CCD13D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02C9-9A5C-D74E-8C7D-AD9BE93A29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8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7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7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85D7A-425B-7690-A9D2-8EFE3E7F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C1798E-D397-2D0F-9129-BD4918EBE5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9C6D35-9A49-D693-BEC2-42BAFF1CE21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2AB5DC3-9041-89AF-2EEB-104F2411C35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F23AE82-D856-55EF-F8A9-0998BEA5B8F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73A6BB2-FF65-AF9B-5ED1-733371D7F1D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6D04791-9F0C-9244-39F6-B52AD3A027F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DDA8FE4-1FE0-191E-C168-BA048A0616B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F4EB326-4A37-B421-CEAE-54388E32FD2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60BC6ED-9934-A4AF-D08F-DF111A1BAE0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0BCA770-D2AC-E6AE-5DDD-DABDD2E7B8B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8DEF9B0-C921-C2EE-8361-46D555C1D5C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60E36A9-76EB-44CE-28DC-C0424D2F8F18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7A18C62-0F94-E09A-FE42-45F09C8F08F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FCA3146-7CA2-6088-6A5E-0143D2475C9B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31D0221-4828-CC54-1A6F-0CF1E11391B4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83EF773B-C299-1A6B-A7A1-AB39F64BEAE3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F72EA7DF-97CF-9C77-C81A-B80439DA8813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9567E7-E617-F4F0-CE5C-4C0D13B78786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C388451-A04B-2673-FCB6-98EDED87954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D6E72A-964D-9121-8AEE-14BA02CBD065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A26E38-1152-0F8C-A59F-4271FFBAB0AB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155C036-670F-5F12-4E9B-6E0540B1E6AA}"/>
              </a:ext>
            </a:extLst>
          </p:cNvPr>
          <p:cNvSpPr>
            <a:spLocks noGrp="1"/>
          </p:cNvSpPr>
          <p:nvPr>
            <p:ph type="body" sz="half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E21B4C0-DA54-DBE6-6F7F-E439774D95A4}"/>
              </a:ext>
            </a:extLst>
          </p:cNvPr>
          <p:cNvSpPr>
            <a:spLocks noGrp="1"/>
          </p:cNvSpPr>
          <p:nvPr>
            <p:ph type="body"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2E07C1-832D-F8A6-3055-F0627E48EFA9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35254D4-D080-DAAC-8646-E9338AC1A329}"/>
              </a:ext>
            </a:extLst>
          </p:cNvPr>
          <p:cNvSpPr>
            <a:spLocks noGrp="1"/>
          </p:cNvSpPr>
          <p:nvPr>
            <p:ph type="body" sz="half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E2CEC06-C3A4-72FC-D4ED-DFF7A690BCE6}"/>
              </a:ext>
            </a:extLst>
          </p:cNvPr>
          <p:cNvSpPr>
            <a:spLocks noGrp="1"/>
          </p:cNvSpPr>
          <p:nvPr>
            <p:ph type="body" sz="half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71B63C7-3E69-F3AF-5970-AF12FAA8D408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9D4EB76-4FBA-CCEF-31AD-DE2955BAAA75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DE43A5B4-BD64-6004-5B3E-A0636FD5EE45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3B6B46-61C6-A971-3CF8-A05470894531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8DD5D0F1-1EF8-F84A-B79E-C4498B8F335A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79567A9-1998-FA5D-4173-DA473DEDD71A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95BFF4BC-7458-8BED-C0BA-870FDCDFB232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009CDE95-6977-3E1B-E93A-91C8D6FB4703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A28B5C6F-73AD-581A-7350-B149E50663C6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DC3A0BA3-3B22-BAEF-3CCC-B273B113CB80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57AD0CD-FF75-94AF-E898-0F93B5B15929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F0047898-5CE0-3AB2-3AE5-4FBA06CA7547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2F31988-EAFB-0EB7-C052-D4CDFFE16E57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3E8D5B3-CDEE-4782-E75C-6F32F765E909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CAECE0-C102-B8C5-102A-DF505BA09A09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DC387-DD3C-59D6-1BE2-8A3E13F698C0}"/>
              </a:ext>
            </a:extLst>
          </p:cNvPr>
          <p:cNvSpPr>
            <a:spLocks noGrp="1"/>
          </p:cNvSpPr>
          <p:nvPr>
            <p:ph type="body" sz="half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2BD94A-65B0-ED15-CAFF-79A9FEC4AAE1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E84084A-3069-200E-4C04-40736781ED4F}"/>
              </a:ext>
            </a:extLst>
          </p:cNvPr>
          <p:cNvSpPr>
            <a:spLocks noGrp="1"/>
          </p:cNvSpPr>
          <p:nvPr>
            <p:ph type="body" sz="half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A71E99-9314-ABFA-617D-AB41ACBF2C3B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6998635-0549-540E-080E-ED710597A5BE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0D23B15-B1E9-B5E4-2223-9303B8ADBA13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083D774-ECDA-D8AF-5F17-5B2552B4F821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D448FED-9A70-D8B3-9612-29B41D8B197D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580F8A52-B9AF-B0CF-738C-73FB6B710C3D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CBBA0D6-DBEF-6E60-3A08-4B288B65C378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731CF09C-678C-7393-6BDF-B42BE342F505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96DBA613-F310-24CD-2DBF-91860A06B96F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30E54C4-17F9-849D-A834-69B34E5EB2F0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F8371C64-2528-EEF1-E199-373DAC589F5E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0B9FDA42-5B80-10B7-3E8C-BA8E21557778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9CB892DF-D481-13A8-C264-8ED08CAC1D19}"/>
              </a:ext>
            </a:extLst>
          </p:cNvPr>
          <p:cNvSpPr>
            <a:spLocks noGrp="1"/>
          </p:cNvSpPr>
          <p:nvPr>
            <p:ph type="body" sz="half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044E6876-E0AB-6EF7-8AB4-9792F2FDFAB1}"/>
              </a:ext>
            </a:extLst>
          </p:cNvPr>
          <p:cNvSpPr>
            <a:spLocks noGrp="1"/>
          </p:cNvSpPr>
          <p:nvPr>
            <p:ph type="body" sz="half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75DEB555-728C-E38C-B2A6-A010E8ACA6B9}"/>
              </a:ext>
            </a:extLst>
          </p:cNvPr>
          <p:cNvSpPr>
            <a:spLocks noGrp="1"/>
          </p:cNvSpPr>
          <p:nvPr>
            <p:ph type="body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17A621B7-7B77-2D6C-5E92-7EA093C38608}"/>
              </a:ext>
            </a:extLst>
          </p:cNvPr>
          <p:cNvSpPr>
            <a:spLocks noGrp="1"/>
          </p:cNvSpPr>
          <p:nvPr>
            <p:ph type="body" sz="half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954B33F1-7487-3DBE-27FA-C3916B13FCE3}"/>
              </a:ext>
            </a:extLst>
          </p:cNvPr>
          <p:cNvSpPr>
            <a:spLocks noGrp="1"/>
          </p:cNvSpPr>
          <p:nvPr>
            <p:ph type="body" sz="half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ladsholder til tekst 23">
            <a:extLst>
              <a:ext uri="{FF2B5EF4-FFF2-40B4-BE49-F238E27FC236}">
                <a16:creationId xmlns:a16="http://schemas.microsoft.com/office/drawing/2014/main" id="{45F424AD-4A9C-C157-6410-F1D233BF70CE}"/>
              </a:ext>
            </a:extLst>
          </p:cNvPr>
          <p:cNvSpPr>
            <a:spLocks noGrp="1"/>
          </p:cNvSpPr>
          <p:nvPr>
            <p:ph type="body" sz="half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77FE1F1-EEEF-DA16-C71A-E95E10403C9C}"/>
              </a:ext>
            </a:extLst>
          </p:cNvPr>
          <p:cNvSpPr>
            <a:spLocks noGrp="1"/>
          </p:cNvSpPr>
          <p:nvPr>
            <p:ph type="body" sz="half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7E87A18-FE12-15DF-B8A8-6FE01D8DFDC3}"/>
              </a:ext>
            </a:extLst>
          </p:cNvPr>
          <p:cNvSpPr>
            <a:spLocks noGrp="1"/>
          </p:cNvSpPr>
          <p:nvPr>
            <p:ph type="body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BDE590B-50C4-E05B-D1DD-C5CDE7EE3690}"/>
              </a:ext>
            </a:extLst>
          </p:cNvPr>
          <p:cNvSpPr>
            <a:spLocks noGrp="1"/>
          </p:cNvSpPr>
          <p:nvPr>
            <p:ph type="body" sz="half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DFF5B8AE-7507-E15B-4199-BBA15FC3E217}"/>
              </a:ext>
            </a:extLst>
          </p:cNvPr>
          <p:cNvSpPr>
            <a:spLocks noGrp="1"/>
          </p:cNvSpPr>
          <p:nvPr>
            <p:ph type="body" sz="half" idx="7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6C0583A-9925-B4DF-1C6A-FF75D747A03B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B7F9ED-B0EE-A0AC-1303-016D0E6A1A15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3E0BC9-E3DC-7ADA-6757-866904D1EFCF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FD0803-C949-4DC2-BAB6-568813745AC2}"/>
              </a:ext>
            </a:extLst>
          </p:cNvPr>
          <p:cNvSpPr>
            <a:spLocks noGrp="1"/>
          </p:cNvSpPr>
          <p:nvPr>
            <p:ph type="body" sz="half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76E028E-2F7B-941A-E224-08265807D299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32B9830-B377-0D8A-E518-115F990378CD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0DFC1CD-218F-478A-E01F-C6BEF8F2D141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BDD7DC-DDA7-473A-44BC-EFCEB5E5E9F9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D53DD35-B87D-554D-9849-60EE1655D4CC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8315C45-B2CA-5E2F-7A6B-E3B98E18F22C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9A64382-F12C-2024-EED1-CF83AEBF25E2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B723C2B7-EAB8-2BD1-928A-5CE9521AF59B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7D3CD046-F084-CE59-2D2A-8D47F9D0813B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217A75D-FCA8-97AE-EEC4-212F1592A8FA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138F4BB-38CA-DA9F-AEDE-A2862FF516DA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E9F830C6-78F2-44CD-91D1-7E3D6F56C565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60D34C1-F82F-3588-F208-F95C2D517A61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535B0F3-3C50-072D-F1CF-14CD6D89F67E}"/>
              </a:ext>
            </a:extLst>
          </p:cNvPr>
          <p:cNvSpPr>
            <a:spLocks noGrp="1"/>
          </p:cNvSpPr>
          <p:nvPr>
            <p:ph type="body" sz="half" idx="7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_EVENTS_TEMPLATE_2022_v1" id="{BD1BF6AB-ACCF-434C-962D-D064752127DA}" vid="{7B286086-2943-B149-BB2A-F681D462F8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67b70-8da5-4ea4-aa84-6b4d8d9b50d1" xsi:nil="true"/>
    <lcf76f155ced4ddcb4097134ff3c332f xmlns="24bab8f0-31d5-4ab1-ba6e-7f4bbc6dd6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1CDC53E133A48BC32F8AD63F53227" ma:contentTypeVersion="16" ma:contentTypeDescription="Create a new document." ma:contentTypeScope="" ma:versionID="d733054f552d05d8da6a8fe8c7f51e19">
  <xsd:schema xmlns:xsd="http://www.w3.org/2001/XMLSchema" xmlns:xs="http://www.w3.org/2001/XMLSchema" xmlns:p="http://schemas.microsoft.com/office/2006/metadata/properties" xmlns:ns2="24bab8f0-31d5-4ab1-ba6e-7f4bbc6dd6e4" xmlns:ns3="b8d67b70-8da5-4ea4-aa84-6b4d8d9b50d1" targetNamespace="http://schemas.microsoft.com/office/2006/metadata/properties" ma:root="true" ma:fieldsID="b57b12af287dd1e7d11d7491ccdd22bc" ns2:_="" ns3:_="">
    <xsd:import namespace="24bab8f0-31d5-4ab1-ba6e-7f4bbc6dd6e4"/>
    <xsd:import namespace="b8d67b70-8da5-4ea4-aa84-6b4d8d9b5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b8f0-31d5-4ab1-ba6e-7f4bbc6dd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f197d7-52af-4be3-9bc2-c6de2ceea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67b70-8da5-4ea4-aa84-6b4d8d9b50d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16cfef-0eb9-4618-8948-9683e76341ff}" ma:internalName="TaxCatchAll" ma:showField="CatchAllData" ma:web="b8d67b70-8da5-4ea4-aa84-6b4d8d9b5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F64CC-CCC0-45EB-833C-003D39FC7CC5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23ef6e9-9adf-4205-a7fd-535ad26a7ed7"/>
    <ds:schemaRef ds:uri="http://schemas.openxmlformats.org/package/2006/metadata/core-properties"/>
    <ds:schemaRef ds:uri="4297d7e4-cebb-4836-8bce-7eb0b8680474"/>
    <ds:schemaRef ds:uri="http://schemas.microsoft.com/office/2006/metadata/properties"/>
    <ds:schemaRef ds:uri="b8d67b70-8da5-4ea4-aa84-6b4d8d9b50d1"/>
    <ds:schemaRef ds:uri="24bab8f0-31d5-4ab1-ba6e-7f4bbc6dd6e4"/>
  </ds:schemaRefs>
</ds:datastoreItem>
</file>

<file path=customXml/itemProps2.xml><?xml version="1.0" encoding="utf-8"?>
<ds:datastoreItem xmlns:ds="http://schemas.openxmlformats.org/officeDocument/2006/customXml" ds:itemID="{1DB337BA-6428-4D8B-B225-80A0D3BCD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79223-B9F2-4E5C-930B-FBD63B67A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ab8f0-31d5-4ab1-ba6e-7f4bbc6dd6e4"/>
    <ds:schemaRef ds:uri="b8d67b70-8da5-4ea4-aa84-6b4d8d9b5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dfbd41c-36f7-4efb-b979-3330eef23732}" enabled="0" method="" siteId="{3dfbd41c-36f7-4efb-b979-3330eef2373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Nationale ExtraBold</vt:lpstr>
      <vt:lpstr>Nationale Light</vt:lpstr>
      <vt:lpstr>Nationale Medium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Reno Lundager Hansen</dc:creator>
  <cp:lastModifiedBy>Joel Cox</cp:lastModifiedBy>
  <cp:revision>14</cp:revision>
  <dcterms:created xsi:type="dcterms:W3CDTF">2022-05-10T07:07:02Z</dcterms:created>
  <dcterms:modified xsi:type="dcterms:W3CDTF">2026-03-09T19:35:01Z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0x010100AEB1CDC53E133A48BC32F8AD63F53227</vt:lpwstr>
  </property>
</Properties>
</file>